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21"/>
  </p:notesMasterIdLst>
  <p:sldIdLst>
    <p:sldId id="256" r:id="rId2"/>
    <p:sldId id="257" r:id="rId3"/>
    <p:sldId id="277" r:id="rId4"/>
    <p:sldId id="287" r:id="rId5"/>
    <p:sldId id="288" r:id="rId6"/>
    <p:sldId id="260" r:id="rId7"/>
    <p:sldId id="261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9" r:id="rId18"/>
    <p:sldId id="276" r:id="rId19"/>
    <p:sldId id="290" r:id="rId20"/>
  </p:sldIdLst>
  <p:sldSz cx="9144000" cy="5143500" type="screen16x9"/>
  <p:notesSz cx="6858000" cy="9144000"/>
  <p:embeddedFontLst>
    <p:embeddedFont>
      <p:font typeface="Average" panose="020B0604020202020204" charset="0"/>
      <p:regular r:id="rId22"/>
    </p:embeddedFont>
    <p:embeddedFont>
      <p:font typeface="Lato" panose="020F0502020204030203" pitchFamily="34" charset="0"/>
      <p:regular r:id="rId23"/>
      <p:bold r:id="rId24"/>
      <p:italic r:id="rId25"/>
      <p:boldItalic r:id="rId26"/>
    </p:embeddedFont>
    <p:embeddedFont>
      <p:font typeface="Montserrat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756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87997393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87997393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9190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4989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87997393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87997393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894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5733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87997393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87997393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0398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4743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87997393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87997393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0886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87997393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87997393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4449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8042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87997393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87997393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1383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7333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6" r:id="rId5"/>
    <p:sldLayoutId id="2147483657" r:id="rId6"/>
    <p:sldLayoutId id="2147483659" r:id="rId7"/>
    <p:sldLayoutId id="2147483660" r:id="rId8"/>
    <p:sldLayoutId id="2147483661" r:id="rId9"/>
    <p:sldLayoutId id="2147483662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openjdk.java.net/display/zgc/Main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openjdk.java.net/display/zgc/Main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36083577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Java 13*</a:t>
            </a:r>
            <a:endParaRPr dirty="0"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Jonathan Ohara de Araujo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6038482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JEP 351: Uncommit Unused Memory</a:t>
            </a:r>
            <a:endParaRPr dirty="0"/>
          </a:p>
        </p:txBody>
      </p:sp>
      <p:sp>
        <p:nvSpPr>
          <p:cNvPr id="272" name="Google Shape;272;p22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7013876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Improvement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to</a:t>
            </a:r>
            <a:r>
              <a:rPr lang="pt-BR" dirty="0">
                <a:solidFill>
                  <a:srgbClr val="FFFFFF"/>
                </a:solidFill>
              </a:rPr>
              <a:t> ZGC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dirty="0"/>
              <a:t>“ZGC does not currently uncommit and return memory to the operating system, even when that memory has been unused for a long time. This behavior is not optimal for all types of applications and environments, especially those where memory footprint is a concern.”</a:t>
            </a:r>
            <a:endParaRPr lang="pt-BR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dirty="0">
                <a:solidFill>
                  <a:srgbClr val="FFFFFF"/>
                </a:solidFill>
              </a:rPr>
              <a:t> 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dirty="0">
                <a:hlinkClick r:id="rId3"/>
              </a:rPr>
              <a:t>https://wiki.openjdk.java.net/display/zgc/Main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2552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FFA8524-A577-45CA-903D-54AFB28D1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6254" y="1877291"/>
            <a:ext cx="1295401" cy="3214253"/>
          </a:xfrm>
        </p:spPr>
        <p:txBody>
          <a:bodyPr/>
          <a:lstStyle/>
          <a:p>
            <a:r>
              <a:rPr lang="pt-BR" dirty="0"/>
              <a:t>3</a:t>
            </a:r>
            <a:br>
              <a:rPr lang="pt-BR" dirty="0"/>
            </a:br>
            <a:r>
              <a:rPr lang="pt-BR" dirty="0"/>
              <a:t>5</a:t>
            </a:r>
            <a:br>
              <a:rPr lang="pt-BR" dirty="0"/>
            </a:br>
            <a:r>
              <a:rPr lang="pt-BR" dirty="0"/>
              <a:t>3</a:t>
            </a:r>
            <a:endParaRPr lang="en-US" dirty="0"/>
          </a:p>
        </p:txBody>
      </p:sp>
      <p:pic>
        <p:nvPicPr>
          <p:cNvPr id="4098" name="Picture 2" descr="Resultado de imagem para jeep cherokee">
            <a:extLst>
              <a:ext uri="{FF2B5EF4-FFF2-40B4-BE49-F238E27FC236}">
                <a16:creationId xmlns:a16="http://schemas.microsoft.com/office/drawing/2014/main" id="{F8354791-81A7-4494-A98A-8F77D23DA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3197"/>
            <a:ext cx="7672039" cy="421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663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"/>
          <p:cNvSpPr txBox="1">
            <a:spLocks noGrp="1"/>
          </p:cNvSpPr>
          <p:nvPr>
            <p:ph type="title"/>
          </p:nvPr>
        </p:nvSpPr>
        <p:spPr>
          <a:xfrm>
            <a:off x="1297499" y="393750"/>
            <a:ext cx="7400451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JEP 353: </a:t>
            </a:r>
            <a:r>
              <a:rPr lang="en-US" dirty="0"/>
              <a:t>Reimplement the Legacy Socket API</a:t>
            </a:r>
            <a:endParaRPr dirty="0"/>
          </a:p>
        </p:txBody>
      </p:sp>
      <p:sp>
        <p:nvSpPr>
          <p:cNvPr id="272" name="Google Shape;272;p22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7013876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Improvement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to</a:t>
            </a:r>
            <a:r>
              <a:rPr lang="pt-BR" dirty="0">
                <a:solidFill>
                  <a:srgbClr val="FFFFFF"/>
                </a:solidFill>
              </a:rPr>
              <a:t> ZGC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dirty="0"/>
              <a:t>“ZGC does not currently uncommit and return memory to the operating system, even when that memory has been unused for a long time. This behavior is not optimal for all types of applications and environments, especially those where memory footprint is a concern.”</a:t>
            </a:r>
            <a:endParaRPr lang="pt-BR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dirty="0">
                <a:solidFill>
                  <a:srgbClr val="FFFFFF"/>
                </a:solidFill>
              </a:rPr>
              <a:t> 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dirty="0">
                <a:hlinkClick r:id="rId3"/>
              </a:rPr>
              <a:t>https://wiki.openjdk.java.net/display/zgc/Main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3449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FFA8524-A577-45CA-903D-54AFB28D1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6254" y="1877291"/>
            <a:ext cx="1295401" cy="3214253"/>
          </a:xfrm>
        </p:spPr>
        <p:txBody>
          <a:bodyPr/>
          <a:lstStyle/>
          <a:p>
            <a:r>
              <a:rPr lang="pt-BR" dirty="0"/>
              <a:t>3</a:t>
            </a:r>
            <a:br>
              <a:rPr lang="pt-BR" dirty="0"/>
            </a:br>
            <a:r>
              <a:rPr lang="pt-BR" dirty="0"/>
              <a:t>5</a:t>
            </a:r>
            <a:br>
              <a:rPr lang="pt-BR" dirty="0"/>
            </a:br>
            <a:r>
              <a:rPr lang="pt-BR" dirty="0"/>
              <a:t>4</a:t>
            </a:r>
            <a:endParaRPr lang="en-US" dirty="0"/>
          </a:p>
        </p:txBody>
      </p:sp>
      <p:pic>
        <p:nvPicPr>
          <p:cNvPr id="5122" name="Picture 2" descr="Resultado de imagem para JEEP">
            <a:extLst>
              <a:ext uri="{FF2B5EF4-FFF2-40B4-BE49-F238E27FC236}">
                <a16:creationId xmlns:a16="http://schemas.microsoft.com/office/drawing/2014/main" id="{E7C99A36-EBF6-4330-BD43-DD4AE3317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548"/>
            <a:ext cx="7722038" cy="483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837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"/>
          <p:cNvSpPr txBox="1">
            <a:spLocks noGrp="1"/>
          </p:cNvSpPr>
          <p:nvPr>
            <p:ph type="title"/>
          </p:nvPr>
        </p:nvSpPr>
        <p:spPr>
          <a:xfrm>
            <a:off x="1297499" y="393750"/>
            <a:ext cx="7400451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JEP 354: </a:t>
            </a:r>
            <a:r>
              <a:rPr lang="en-US" dirty="0"/>
              <a:t>Switch expressions</a:t>
            </a:r>
            <a:endParaRPr dirty="0"/>
          </a:p>
        </p:txBody>
      </p:sp>
      <p:sp>
        <p:nvSpPr>
          <p:cNvPr id="272" name="Google Shape;272;p22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7013876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dirty="0" err="1">
                <a:solidFill>
                  <a:srgbClr val="FFFFFF"/>
                </a:solidFill>
              </a:rPr>
              <a:t>Started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on</a:t>
            </a:r>
            <a:r>
              <a:rPr lang="pt-BR" dirty="0">
                <a:solidFill>
                  <a:srgbClr val="FFFFFF"/>
                </a:solidFill>
              </a:rPr>
              <a:t> Java 12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3185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FFA8524-A577-45CA-903D-54AFB28D1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6254" y="1877291"/>
            <a:ext cx="1295401" cy="3214253"/>
          </a:xfrm>
        </p:spPr>
        <p:txBody>
          <a:bodyPr/>
          <a:lstStyle/>
          <a:p>
            <a:r>
              <a:rPr lang="pt-BR" dirty="0"/>
              <a:t>3</a:t>
            </a:r>
            <a:br>
              <a:rPr lang="pt-BR" dirty="0"/>
            </a:br>
            <a:r>
              <a:rPr lang="pt-BR" dirty="0"/>
              <a:t>5</a:t>
            </a:r>
            <a:br>
              <a:rPr lang="pt-BR" dirty="0"/>
            </a:br>
            <a:r>
              <a:rPr lang="pt-BR" dirty="0"/>
              <a:t>5</a:t>
            </a:r>
            <a:endParaRPr lang="en-US" dirty="0"/>
          </a:p>
        </p:txBody>
      </p:sp>
      <p:pic>
        <p:nvPicPr>
          <p:cNvPr id="6146" name="Picture 2" descr="Resultado de imagem para JEEP pink">
            <a:extLst>
              <a:ext uri="{FF2B5EF4-FFF2-40B4-BE49-F238E27FC236}">
                <a16:creationId xmlns:a16="http://schemas.microsoft.com/office/drawing/2014/main" id="{374511EF-64F1-40F6-99BD-35607E268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" y="48489"/>
            <a:ext cx="7664551" cy="503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817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"/>
          <p:cNvSpPr txBox="1">
            <a:spLocks noGrp="1"/>
          </p:cNvSpPr>
          <p:nvPr>
            <p:ph type="title"/>
          </p:nvPr>
        </p:nvSpPr>
        <p:spPr>
          <a:xfrm>
            <a:off x="1297499" y="393750"/>
            <a:ext cx="7400451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JEP 355: Text Expressions</a:t>
            </a:r>
            <a:endParaRPr dirty="0"/>
          </a:p>
        </p:txBody>
      </p:sp>
      <p:sp>
        <p:nvSpPr>
          <p:cNvPr id="272" name="Google Shape;272;p22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7013876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6524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FFA8524-A577-45CA-903D-54AFB28D1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6254" y="1385455"/>
            <a:ext cx="1295401" cy="3706089"/>
          </a:xfrm>
        </p:spPr>
        <p:txBody>
          <a:bodyPr/>
          <a:lstStyle/>
          <a:p>
            <a:r>
              <a:rPr lang="pt-BR" dirty="0"/>
              <a:t>E</a:t>
            </a:r>
            <a:br>
              <a:rPr lang="pt-BR" dirty="0"/>
            </a:br>
            <a:r>
              <a:rPr lang="pt-BR" dirty="0"/>
              <a:t>X</a:t>
            </a:r>
            <a:br>
              <a:rPr lang="pt-BR" dirty="0"/>
            </a:br>
            <a:r>
              <a:rPr lang="pt-BR" dirty="0"/>
              <a:t>T</a:t>
            </a:r>
            <a:br>
              <a:rPr lang="pt-BR" dirty="0"/>
            </a:br>
            <a:r>
              <a:rPr lang="pt-BR" dirty="0"/>
              <a:t>R</a:t>
            </a:r>
            <a:br>
              <a:rPr lang="pt-BR" dirty="0"/>
            </a:br>
            <a:r>
              <a:rPr lang="pt-BR" dirty="0"/>
              <a:t>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319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37"/>
          <p:cNvSpPr txBox="1">
            <a:spLocks noGrp="1"/>
          </p:cNvSpPr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Questions?</a:t>
            </a:r>
            <a:endParaRPr dirty="0"/>
          </a:p>
        </p:txBody>
      </p:sp>
      <p:sp>
        <p:nvSpPr>
          <p:cNvPr id="702" name="Google Shape;702;p37"/>
          <p:cNvSpPr txBox="1">
            <a:spLocks noGrp="1"/>
          </p:cNvSpPr>
          <p:nvPr>
            <p:ph type="body" idx="1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grpSp>
        <p:nvGrpSpPr>
          <p:cNvPr id="703" name="Google Shape;703;p37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704" name="Google Shape;704;p3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12" name="Google Shape;712;p37" descr="offset_comp_342327_edited.jpg"/>
          <p:cNvPicPr preferRelativeResize="0"/>
          <p:nvPr/>
        </p:nvPicPr>
        <p:blipFill rotWithShape="1">
          <a:blip r:embed="rId3">
            <a:alphaModFix/>
          </a:blip>
          <a:srcRect l="45356" t="50734" r="19582" b="26215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7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4" name="Google Shape;714;p37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715" name="Google Shape;715;p37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7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7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7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19" name="Google Shape;719;p37" descr="offset_comp_342327_edited.jpg"/>
          <p:cNvPicPr preferRelativeResize="0"/>
          <p:nvPr/>
        </p:nvPicPr>
        <p:blipFill rotWithShape="1">
          <a:blip r:embed="rId3">
            <a:alphaModFix/>
          </a:blip>
          <a:srcRect l="53168" t="53058" r="26238" b="16020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37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1" name="Google Shape;721;p37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722" name="Google Shape;722;p37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7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7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7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26" name="Google Shape;726;p37" descr="offset_comp_342327_edited.jpg"/>
          <p:cNvPicPr preferRelativeResize="0"/>
          <p:nvPr/>
        </p:nvPicPr>
        <p:blipFill rotWithShape="1">
          <a:blip r:embed="rId3">
            <a:alphaModFix/>
          </a:blip>
          <a:srcRect l="41330" t="42211" r="47980" b="36733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727" name="Google Shape;727;p37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8" name="Google Shape;728;p37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729" name="Google Shape;729;p37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7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7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7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3" name="Google Shape;733;p37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734" name="Google Shape;734;p37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5" name="Google Shape;735;p37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736" name="Google Shape;736;p37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37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738" name="Google Shape;738;p37" descr="offset_comp_342327_edited.jpg"/>
          <p:cNvPicPr preferRelativeResize="0"/>
          <p:nvPr/>
        </p:nvPicPr>
        <p:blipFill rotWithShape="1">
          <a:blip r:embed="rId3">
            <a:alphaModFix/>
          </a:blip>
          <a:srcRect l="48584" t="47335" r="37425" b="36557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739" name="Google Shape;739;p37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740" name="Google Shape;740;p37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name="adj" fmla="val 15418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7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7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7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7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name="adj" fmla="val 12273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7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7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7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48" name="Google Shape;748;p37" descr="offset_comp_342327_edited.jpg"/>
          <p:cNvPicPr preferRelativeResize="0"/>
          <p:nvPr/>
        </p:nvPicPr>
        <p:blipFill rotWithShape="1">
          <a:blip r:embed="rId3">
            <a:alphaModFix/>
          </a:blip>
          <a:srcRect l="49668" t="55915" r="37351" b="27092"/>
          <a:stretch/>
        </p:blipFill>
        <p:spPr>
          <a:xfrm>
            <a:off x="8127235" y="3586562"/>
            <a:ext cx="379200" cy="429900"/>
          </a:xfrm>
          <a:prstGeom prst="roundRect">
            <a:avLst>
              <a:gd name="adj" fmla="val 7794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37"/>
          <p:cNvSpPr txBox="1">
            <a:spLocks noGrp="1"/>
          </p:cNvSpPr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Thank you!</a:t>
            </a:r>
            <a:endParaRPr dirty="0"/>
          </a:p>
        </p:txBody>
      </p:sp>
      <p:sp>
        <p:nvSpPr>
          <p:cNvPr id="702" name="Google Shape;702;p37"/>
          <p:cNvSpPr txBox="1">
            <a:spLocks noGrp="1"/>
          </p:cNvSpPr>
          <p:nvPr>
            <p:ph type="body" idx="1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grpSp>
        <p:nvGrpSpPr>
          <p:cNvPr id="703" name="Google Shape;703;p37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704" name="Google Shape;704;p3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12" name="Google Shape;712;p37" descr="offset_comp_342327_edited.jpg"/>
          <p:cNvPicPr preferRelativeResize="0"/>
          <p:nvPr/>
        </p:nvPicPr>
        <p:blipFill rotWithShape="1">
          <a:blip r:embed="rId3">
            <a:alphaModFix/>
          </a:blip>
          <a:srcRect l="45356" t="50734" r="19582" b="26215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7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4" name="Google Shape;714;p37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715" name="Google Shape;715;p37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7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7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7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19" name="Google Shape;719;p37" descr="offset_comp_342327_edited.jpg"/>
          <p:cNvPicPr preferRelativeResize="0"/>
          <p:nvPr/>
        </p:nvPicPr>
        <p:blipFill rotWithShape="1">
          <a:blip r:embed="rId3">
            <a:alphaModFix/>
          </a:blip>
          <a:srcRect l="53168" t="53058" r="26238" b="16020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37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1" name="Google Shape;721;p37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722" name="Google Shape;722;p37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7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7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7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26" name="Google Shape;726;p37" descr="offset_comp_342327_edited.jpg"/>
          <p:cNvPicPr preferRelativeResize="0"/>
          <p:nvPr/>
        </p:nvPicPr>
        <p:blipFill rotWithShape="1">
          <a:blip r:embed="rId3">
            <a:alphaModFix/>
          </a:blip>
          <a:srcRect l="41330" t="42211" r="47980" b="36733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727" name="Google Shape;727;p37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8" name="Google Shape;728;p37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729" name="Google Shape;729;p37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7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7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7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3" name="Google Shape;733;p37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734" name="Google Shape;734;p37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5" name="Google Shape;735;p37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736" name="Google Shape;736;p37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37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738" name="Google Shape;738;p37" descr="offset_comp_342327_edited.jpg"/>
          <p:cNvPicPr preferRelativeResize="0"/>
          <p:nvPr/>
        </p:nvPicPr>
        <p:blipFill rotWithShape="1">
          <a:blip r:embed="rId3">
            <a:alphaModFix/>
          </a:blip>
          <a:srcRect l="48584" t="47335" r="37425" b="36557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739" name="Google Shape;739;p37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740" name="Google Shape;740;p37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name="adj" fmla="val 15418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7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7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7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7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name="adj" fmla="val 12273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7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7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7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48" name="Google Shape;748;p37" descr="offset_comp_342327_edited.jpg"/>
          <p:cNvPicPr preferRelativeResize="0"/>
          <p:nvPr/>
        </p:nvPicPr>
        <p:blipFill rotWithShape="1">
          <a:blip r:embed="rId3">
            <a:alphaModFix/>
          </a:blip>
          <a:srcRect l="49668" t="55915" r="37351" b="27092"/>
          <a:stretch/>
        </p:blipFill>
        <p:spPr>
          <a:xfrm>
            <a:off x="8127235" y="3586562"/>
            <a:ext cx="379200" cy="429900"/>
          </a:xfrm>
          <a:prstGeom prst="roundRect">
            <a:avLst>
              <a:gd name="adj" fmla="val 7794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13759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Agenda</a:t>
            </a:r>
            <a:endParaRPr dirty="0"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JEP 350</a:t>
            </a:r>
            <a:endParaRPr lang="en-GB" sz="1800" dirty="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JEP 351</a:t>
            </a:r>
            <a:endParaRPr dirty="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JEP 353</a:t>
            </a:r>
            <a:endParaRPr dirty="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JEP 354</a:t>
            </a:r>
            <a:endParaRPr sz="1800" dirty="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JEP 355</a:t>
            </a:r>
            <a:endParaRPr sz="1800" dirty="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JEEP">
            <a:extLst>
              <a:ext uri="{FF2B5EF4-FFF2-40B4-BE49-F238E27FC236}">
                <a16:creationId xmlns:a16="http://schemas.microsoft.com/office/drawing/2014/main" id="{1BC97B59-7B98-4A8D-B403-763EEE944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3" y="0"/>
            <a:ext cx="77231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590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sultado de imagem para Scala">
            <a:extLst>
              <a:ext uri="{FF2B5EF4-FFF2-40B4-BE49-F238E27FC236}">
                <a16:creationId xmlns:a16="http://schemas.microsoft.com/office/drawing/2014/main" id="{38F5D128-7B63-4032-AFBF-C1F7859CE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7965"/>
            <a:ext cx="3890096" cy="172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Resultado de imagem para C# logo">
            <a:extLst>
              <a:ext uri="{FF2B5EF4-FFF2-40B4-BE49-F238E27FC236}">
                <a16:creationId xmlns:a16="http://schemas.microsoft.com/office/drawing/2014/main" id="{DA8596DB-3E37-42C9-BFE7-364774FA0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5" y="150018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Resultado de imagem para polimerizacao">
            <a:extLst>
              <a:ext uri="{FF2B5EF4-FFF2-40B4-BE49-F238E27FC236}">
                <a16:creationId xmlns:a16="http://schemas.microsoft.com/office/drawing/2014/main" id="{3A962DD8-0F00-4E39-B8BB-484CF42D2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862" y="-1"/>
            <a:ext cx="35099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268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54FD6F6-393D-4FA0-8127-CB0CE3C96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43" y="0"/>
            <a:ext cx="74427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72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FFA8524-A577-45CA-903D-54AFB28D1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6254" y="1877291"/>
            <a:ext cx="1295401" cy="3214253"/>
          </a:xfrm>
        </p:spPr>
        <p:txBody>
          <a:bodyPr/>
          <a:lstStyle/>
          <a:p>
            <a:r>
              <a:rPr lang="pt-BR" dirty="0"/>
              <a:t>3</a:t>
            </a:r>
            <a:br>
              <a:rPr lang="pt-BR" dirty="0"/>
            </a:br>
            <a:r>
              <a:rPr lang="pt-BR" dirty="0"/>
              <a:t>5</a:t>
            </a:r>
            <a:br>
              <a:rPr lang="pt-BR" dirty="0"/>
            </a:br>
            <a:r>
              <a:rPr lang="pt-BR" dirty="0"/>
              <a:t>0</a:t>
            </a:r>
            <a:endParaRPr lang="en-US" dirty="0"/>
          </a:p>
        </p:txBody>
      </p:sp>
      <p:pic>
        <p:nvPicPr>
          <p:cNvPr id="2050" name="Picture 2" descr="Resultado de imagem para JEEP">
            <a:extLst>
              <a:ext uri="{FF2B5EF4-FFF2-40B4-BE49-F238E27FC236}">
                <a16:creationId xmlns:a16="http://schemas.microsoft.com/office/drawing/2014/main" id="{ADD019AE-7675-4206-AA12-8664C01E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877"/>
            <a:ext cx="7704934" cy="513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6038482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JEP 350: Dynamic CDS Archives</a:t>
            </a:r>
            <a:endParaRPr dirty="0"/>
          </a:p>
        </p:txBody>
      </p:sp>
      <p:sp>
        <p:nvSpPr>
          <p:cNvPr id="272" name="Google Shape;272;p22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Started on Java 12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More: 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The lean, mean… OpenJDK?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dirty="0">
                <a:hlinkClick r:id="rId3"/>
              </a:rPr>
              <a:t>https://vimeo.com/360835777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6038482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JEP 350: Dynamic CDS Archives</a:t>
            </a:r>
            <a:endParaRPr dirty="0"/>
          </a:p>
        </p:txBody>
      </p:sp>
      <p:sp>
        <p:nvSpPr>
          <p:cNvPr id="272" name="Google Shape;272;p22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43413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dirty="0" err="1">
                <a:solidFill>
                  <a:srgbClr val="FFFFFF"/>
                </a:solidFill>
              </a:rPr>
              <a:t>Archiving</a:t>
            </a:r>
            <a:r>
              <a:rPr lang="pt-BR" dirty="0">
                <a:solidFill>
                  <a:srgbClr val="FFFFFF"/>
                </a:solidFill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dirty="0" err="1">
                <a:solidFill>
                  <a:srgbClr val="FFFFFF"/>
                </a:solidFill>
              </a:rPr>
              <a:t>java</a:t>
            </a:r>
            <a:r>
              <a:rPr lang="pt-BR" dirty="0">
                <a:solidFill>
                  <a:srgbClr val="FFFFFF"/>
                </a:solidFill>
              </a:rPr>
              <a:t> –</a:t>
            </a:r>
            <a:r>
              <a:rPr lang="pt-BR" dirty="0" err="1">
                <a:solidFill>
                  <a:srgbClr val="FFFFFF"/>
                </a:solidFill>
              </a:rPr>
              <a:t>XX:ArchiveClassesOnExit</a:t>
            </a:r>
            <a:r>
              <a:rPr lang="pt-BR" dirty="0">
                <a:solidFill>
                  <a:srgbClr val="FFFFFF"/>
                </a:solidFill>
              </a:rPr>
              <a:t>=</a:t>
            </a:r>
            <a:r>
              <a:rPr lang="pt-BR" dirty="0" err="1">
                <a:solidFill>
                  <a:srgbClr val="FFFFFF"/>
                </a:solidFill>
              </a:rPr>
              <a:t>MyApp.jsa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MyApp</a:t>
            </a:r>
            <a:endParaRPr lang="pt-BR" dirty="0">
              <a:solidFill>
                <a:srgbClr val="FFFFFF"/>
              </a:solidFill>
            </a:endParaRPr>
          </a:p>
          <a:p>
            <a:pPr marL="0" lvl="0" indent="0">
              <a:spcAft>
                <a:spcPts val="1600"/>
              </a:spcAft>
              <a:buNone/>
            </a:pPr>
            <a:r>
              <a:rPr lang="pt-BR" dirty="0" err="1">
                <a:solidFill>
                  <a:srgbClr val="FFFFFF"/>
                </a:solidFill>
              </a:rPr>
              <a:t>Unarchiving</a:t>
            </a:r>
            <a:r>
              <a:rPr lang="pt-BR" dirty="0">
                <a:solidFill>
                  <a:srgbClr val="FFFFFF"/>
                </a:solidFill>
              </a:rPr>
              <a:t>: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pt-BR" dirty="0">
                <a:solidFill>
                  <a:srgbClr val="FFFFFF"/>
                </a:solidFill>
              </a:rPr>
              <a:t>Java –</a:t>
            </a:r>
            <a:r>
              <a:rPr lang="pt-BR" dirty="0" err="1">
                <a:solidFill>
                  <a:srgbClr val="FFFFFF"/>
                </a:solidFill>
              </a:rPr>
              <a:t>XX:SharedArchiveFile</a:t>
            </a:r>
            <a:r>
              <a:rPr lang="pt-BR" dirty="0">
                <a:solidFill>
                  <a:srgbClr val="FFFFFF"/>
                </a:solidFill>
              </a:rPr>
              <a:t>=</a:t>
            </a:r>
            <a:r>
              <a:rPr lang="pt-BR" dirty="0" err="1">
                <a:solidFill>
                  <a:srgbClr val="FFFFFF"/>
                </a:solidFill>
              </a:rPr>
              <a:t>MyApp.jsa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MyApp</a:t>
            </a:r>
            <a:endParaRPr lang="pt-BR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8653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FFA8524-A577-45CA-903D-54AFB28D1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6254" y="1877291"/>
            <a:ext cx="1295401" cy="3214253"/>
          </a:xfrm>
        </p:spPr>
        <p:txBody>
          <a:bodyPr/>
          <a:lstStyle/>
          <a:p>
            <a:r>
              <a:rPr lang="pt-BR" dirty="0"/>
              <a:t>3</a:t>
            </a:r>
            <a:br>
              <a:rPr lang="pt-BR" dirty="0"/>
            </a:br>
            <a:r>
              <a:rPr lang="pt-BR" dirty="0"/>
              <a:t>5</a:t>
            </a:r>
            <a:br>
              <a:rPr lang="pt-BR" dirty="0"/>
            </a:br>
            <a:r>
              <a:rPr lang="pt-BR" dirty="0"/>
              <a:t>1</a:t>
            </a:r>
            <a:endParaRPr lang="en-US" dirty="0"/>
          </a:p>
        </p:txBody>
      </p:sp>
      <p:pic>
        <p:nvPicPr>
          <p:cNvPr id="3074" name="Picture 2" descr="Resultado de imagem para JEEP">
            <a:extLst>
              <a:ext uri="{FF2B5EF4-FFF2-40B4-BE49-F238E27FC236}">
                <a16:creationId xmlns:a16="http://schemas.microsoft.com/office/drawing/2014/main" id="{3C380309-E665-4254-A7FC-614535960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363691" cy="514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086367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275</Words>
  <Application>Microsoft Office PowerPoint</Application>
  <PresentationFormat>Apresentação na tela (16:9)</PresentationFormat>
  <Paragraphs>39</Paragraphs>
  <Slides>19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4" baseType="lpstr">
      <vt:lpstr>Montserrat</vt:lpstr>
      <vt:lpstr>Lato</vt:lpstr>
      <vt:lpstr>Average</vt:lpstr>
      <vt:lpstr>Arial</vt:lpstr>
      <vt:lpstr>Focus</vt:lpstr>
      <vt:lpstr>Java 13*</vt:lpstr>
      <vt:lpstr>Agenda</vt:lpstr>
      <vt:lpstr>Apresentação do PowerPoint</vt:lpstr>
      <vt:lpstr>Apresentação do PowerPoint</vt:lpstr>
      <vt:lpstr>Apresentação do PowerPoint</vt:lpstr>
      <vt:lpstr>3 5 0</vt:lpstr>
      <vt:lpstr>JEP 350: Dynamic CDS Archives</vt:lpstr>
      <vt:lpstr>JEP 350: Dynamic CDS Archives</vt:lpstr>
      <vt:lpstr>3 5 1</vt:lpstr>
      <vt:lpstr>JEP 351: Uncommit Unused Memory</vt:lpstr>
      <vt:lpstr>3 5 3</vt:lpstr>
      <vt:lpstr>JEP 353: Reimplement the Legacy Socket API</vt:lpstr>
      <vt:lpstr>3 5 4</vt:lpstr>
      <vt:lpstr>JEP 354: Switch expressions</vt:lpstr>
      <vt:lpstr>3 5 5</vt:lpstr>
      <vt:lpstr>JEP 355: Text Expressions</vt:lpstr>
      <vt:lpstr>E X T R A</vt:lpstr>
      <vt:lpstr>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13</dc:title>
  <cp:lastModifiedBy>Jonathan Ohara de Araujo</cp:lastModifiedBy>
  <cp:revision>5</cp:revision>
  <dcterms:modified xsi:type="dcterms:W3CDTF">2019-11-05T06:11:26Z</dcterms:modified>
</cp:coreProperties>
</file>